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2" r:id="rId3"/>
    <p:sldId id="264" r:id="rId4"/>
    <p:sldId id="265" r:id="rId5"/>
    <p:sldId id="266" r:id="rId6"/>
    <p:sldId id="267" r:id="rId7"/>
    <p:sldId id="276" r:id="rId8"/>
    <p:sldId id="274" r:id="rId9"/>
    <p:sldId id="269" r:id="rId10"/>
    <p:sldId id="268" r:id="rId11"/>
    <p:sldId id="272" r:id="rId12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75" d="100"/>
          <a:sy n="75" d="100"/>
        </p:scale>
        <p:origin x="-10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864D7A-771C-42A2-8D9D-AD2983494E90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1B1D48-A5E0-47DC-9443-A3A5FBD5D59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="" xmlns:p14="http://schemas.microsoft.com/office/powerpoint/2010/main" val="1095417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677A76-8352-42B0-AF50-E89A147D6187}" type="slidenum">
              <a:rPr lang="da-DK" smtClean="0"/>
              <a:pPr/>
              <a:t>4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6ED6D-7A9E-4B04-B199-155D6C7BF196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1A954-7D08-492A-9B8C-3898166F01E2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6ED6D-7A9E-4B04-B199-155D6C7BF196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1A954-7D08-492A-9B8C-3898166F01E2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6ED6D-7A9E-4B04-B199-155D6C7BF196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1A954-7D08-492A-9B8C-3898166F01E2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6ED6D-7A9E-4B04-B199-155D6C7BF196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1A954-7D08-492A-9B8C-3898166F01E2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6ED6D-7A9E-4B04-B199-155D6C7BF196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1A954-7D08-492A-9B8C-3898166F01E2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6ED6D-7A9E-4B04-B199-155D6C7BF196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1A954-7D08-492A-9B8C-3898166F01E2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6ED6D-7A9E-4B04-B199-155D6C7BF196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1A954-7D08-492A-9B8C-3898166F01E2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6ED6D-7A9E-4B04-B199-155D6C7BF196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1A954-7D08-492A-9B8C-3898166F01E2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6ED6D-7A9E-4B04-B199-155D6C7BF196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1A954-7D08-492A-9B8C-3898166F01E2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6ED6D-7A9E-4B04-B199-155D6C7BF196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1A954-7D08-492A-9B8C-3898166F01E2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6ED6D-7A9E-4B04-B199-155D6C7BF196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1A954-7D08-492A-9B8C-3898166F01E2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B6ED6D-7A9E-4B04-B199-155D6C7BF196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1A954-7D08-492A-9B8C-3898166F01E2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da-DK" b="1" dirty="0" smtClean="0"/>
              <a:t>Unge og undervisningens </a:t>
            </a:r>
            <a:r>
              <a:rPr lang="da-DK" b="1" dirty="0" err="1" smtClean="0"/>
              <a:t>medialisering</a:t>
            </a:r>
            <a:r>
              <a:rPr lang="da-DK" b="1" dirty="0" smtClean="0"/>
              <a:t> </a:t>
            </a:r>
            <a:endParaRPr lang="da-DK" b="1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201688"/>
          </a:xfrm>
        </p:spPr>
        <p:txBody>
          <a:bodyPr/>
          <a:lstStyle/>
          <a:p>
            <a:r>
              <a:rPr lang="da-DK" dirty="0" smtClean="0"/>
              <a:t>25. </a:t>
            </a:r>
            <a:r>
              <a:rPr lang="da-DK" dirty="0" smtClean="0"/>
              <a:t>April </a:t>
            </a:r>
            <a:r>
              <a:rPr lang="da-DK" dirty="0" smtClean="0"/>
              <a:t>2012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e 6"/>
          <p:cNvGrpSpPr>
            <a:grpSpLocks/>
          </p:cNvGrpSpPr>
          <p:nvPr/>
        </p:nvGrpSpPr>
        <p:grpSpPr bwMode="auto">
          <a:xfrm>
            <a:off x="5508625" y="5300663"/>
            <a:ext cx="2641600" cy="735012"/>
            <a:chOff x="3454400" y="3329481"/>
            <a:chExt cx="2641600" cy="734518"/>
          </a:xfrm>
        </p:grpSpPr>
        <p:sp>
          <p:nvSpPr>
            <p:cNvPr id="8" name="Afrundet rektangel 7"/>
            <p:cNvSpPr/>
            <p:nvPr/>
          </p:nvSpPr>
          <p:spPr>
            <a:xfrm>
              <a:off x="3454400" y="3329481"/>
              <a:ext cx="2641600" cy="734518"/>
            </a:xfrm>
            <a:prstGeom prst="round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Afrundet rektangel 4"/>
            <p:cNvSpPr/>
            <p:nvPr/>
          </p:nvSpPr>
          <p:spPr>
            <a:xfrm>
              <a:off x="3490913" y="3365968"/>
              <a:ext cx="2568575" cy="6615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80010" tIns="80010" rIns="80010" bIns="80010" spcCol="1270" anchor="ctr"/>
            <a:lstStyle/>
            <a:p>
              <a:pPr algn="ctr"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da-DK" sz="2100" b="1" dirty="0"/>
                <a:t>Håndværk, æstetik og formsprog</a:t>
              </a:r>
            </a:p>
          </p:txBody>
        </p:sp>
      </p:grpSp>
      <p:grpSp>
        <p:nvGrpSpPr>
          <p:cNvPr id="3" name="Gruppe 9"/>
          <p:cNvGrpSpPr>
            <a:grpSpLocks/>
          </p:cNvGrpSpPr>
          <p:nvPr/>
        </p:nvGrpSpPr>
        <p:grpSpPr bwMode="auto">
          <a:xfrm>
            <a:off x="827088" y="5300663"/>
            <a:ext cx="2665412" cy="720725"/>
            <a:chOff x="-192350" y="3307153"/>
            <a:chExt cx="2892686" cy="756846"/>
          </a:xfrm>
        </p:grpSpPr>
        <p:sp>
          <p:nvSpPr>
            <p:cNvPr id="11" name="Afrundet rektangel 10"/>
            <p:cNvSpPr/>
            <p:nvPr/>
          </p:nvSpPr>
          <p:spPr>
            <a:xfrm>
              <a:off x="-192350" y="3307153"/>
              <a:ext cx="2641148" cy="756846"/>
            </a:xfrm>
            <a:prstGeom prst="round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Afrundet rektangel 4"/>
            <p:cNvSpPr/>
            <p:nvPr/>
          </p:nvSpPr>
          <p:spPr>
            <a:xfrm>
              <a:off x="133271" y="3343828"/>
              <a:ext cx="2567065" cy="6834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80010" tIns="80010" rIns="80010" bIns="80010" spcCol="1270" anchor="ctr"/>
            <a:lstStyle/>
            <a:p>
              <a:pPr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da-DK" sz="2100" b="1" dirty="0"/>
                <a:t>Teknik og udstyr</a:t>
              </a:r>
            </a:p>
          </p:txBody>
        </p:sp>
      </p:grpSp>
      <p:grpSp>
        <p:nvGrpSpPr>
          <p:cNvPr id="4" name="Gruppe 12"/>
          <p:cNvGrpSpPr>
            <a:grpSpLocks/>
          </p:cNvGrpSpPr>
          <p:nvPr/>
        </p:nvGrpSpPr>
        <p:grpSpPr bwMode="auto">
          <a:xfrm>
            <a:off x="3131840" y="836712"/>
            <a:ext cx="2652712" cy="704850"/>
            <a:chOff x="1535830" y="0"/>
            <a:chExt cx="2652962" cy="704544"/>
          </a:xfrm>
        </p:grpSpPr>
        <p:sp>
          <p:nvSpPr>
            <p:cNvPr id="14" name="Afrundet rektangel 13"/>
            <p:cNvSpPr/>
            <p:nvPr/>
          </p:nvSpPr>
          <p:spPr>
            <a:xfrm>
              <a:off x="1535830" y="0"/>
              <a:ext cx="2641849" cy="620443"/>
            </a:xfrm>
            <a:prstGeom prst="round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Afrundet rektangel 4"/>
            <p:cNvSpPr/>
            <p:nvPr/>
          </p:nvSpPr>
          <p:spPr>
            <a:xfrm>
              <a:off x="1607274" y="144399"/>
              <a:ext cx="2581518" cy="5601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80010" tIns="80010" rIns="80010" bIns="80010" spcCol="1270" anchor="ctr"/>
            <a:lstStyle/>
            <a:p>
              <a:pPr algn="ctr"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da-DK" sz="2100" b="1" dirty="0"/>
                <a:t>Pædagogisk praksis</a:t>
              </a:r>
            </a:p>
          </p:txBody>
        </p:sp>
      </p:grpSp>
      <p:sp>
        <p:nvSpPr>
          <p:cNvPr id="18" name="Ligebenet trekant 17"/>
          <p:cNvSpPr/>
          <p:nvPr/>
        </p:nvSpPr>
        <p:spPr>
          <a:xfrm>
            <a:off x="2123728" y="1556792"/>
            <a:ext cx="4536504" cy="3600400"/>
          </a:xfrm>
          <a:prstGeom prst="triangle">
            <a:avLst/>
          </a:prstGeom>
          <a:solidFill>
            <a:schemeClr val="accent1">
              <a:alpha val="51000"/>
            </a:schemeClr>
          </a:solidFill>
          <a:ln w="25400">
            <a:solidFill>
              <a:schemeClr val="accent1">
                <a:shade val="50000"/>
                <a:alpha val="50000"/>
              </a:schemeClr>
            </a:solidFill>
          </a:ln>
          <a:scene3d>
            <a:camera prst="orthographicFront"/>
            <a:lightRig rig="threePt" dir="t"/>
          </a:scene3d>
          <a:sp3d extrusionH="1016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da-DK" b="1" dirty="0">
                <a:solidFill>
                  <a:schemeClr val="tx1"/>
                </a:solidFill>
              </a:rPr>
              <a:t>MEDIEPÆDAGOGISK  HÅNDVÆRK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da-DK" dirty="0" smtClean="0"/>
              <a:t>Spørgsmål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da-DK" dirty="0" smtClean="0"/>
          </a:p>
          <a:p>
            <a:r>
              <a:rPr lang="da-DK" dirty="0" smtClean="0"/>
              <a:t>Hvordan skal mediepædagogisk arbejde med unge udvikles (kultur, medier og læring) ?</a:t>
            </a:r>
          </a:p>
          <a:p>
            <a:pPr>
              <a:buNone/>
            </a:pPr>
            <a:endParaRPr lang="da-DK" dirty="0" smtClean="0"/>
          </a:p>
          <a:p>
            <a:r>
              <a:rPr lang="da-DK" dirty="0" smtClean="0"/>
              <a:t>Hvordan skal mediepædagogisk arbejde med unge organiseres (tid, sted og rum) ?</a:t>
            </a:r>
          </a:p>
          <a:p>
            <a:pPr lvl="0"/>
            <a:endParaRPr lang="da-DK" dirty="0" smtClean="0"/>
          </a:p>
          <a:p>
            <a:pPr lvl="0"/>
            <a:r>
              <a:rPr lang="da-DK" dirty="0" smtClean="0"/>
              <a:t>Hvorledes tilrettelægges </a:t>
            </a:r>
            <a:r>
              <a:rPr lang="da-DK" dirty="0"/>
              <a:t>blandede </a:t>
            </a:r>
            <a:r>
              <a:rPr lang="da-DK" dirty="0" smtClean="0"/>
              <a:t>vejledningsformer</a:t>
            </a:r>
            <a:r>
              <a:rPr lang="da-DK" dirty="0"/>
              <a:t>, der både rummer fysiske og virtuelle tilstedeværelsesformer – såvel synkront som asynkront?</a:t>
            </a:r>
          </a:p>
          <a:p>
            <a:endParaRPr lang="da-DK" dirty="0" smtClean="0"/>
          </a:p>
          <a:p>
            <a:endParaRPr lang="da-DK" dirty="0" smtClean="0"/>
          </a:p>
          <a:p>
            <a:pPr>
              <a:buNone/>
            </a:pPr>
            <a:endParaRPr lang="da-DK" dirty="0" smtClean="0"/>
          </a:p>
          <a:p>
            <a:pPr>
              <a:buNone/>
            </a:pPr>
            <a:endParaRPr lang="da-DK" dirty="0" smtClean="0"/>
          </a:p>
          <a:p>
            <a:endParaRPr lang="da-DK" dirty="0" smtClean="0"/>
          </a:p>
          <a:p>
            <a:endParaRPr lang="da-DK" dirty="0" smtClean="0"/>
          </a:p>
          <a:p>
            <a:endParaRPr lang="da-DK" dirty="0" smtClean="0"/>
          </a:p>
          <a:p>
            <a:endParaRPr lang="da-DK" dirty="0"/>
          </a:p>
        </p:txBody>
      </p:sp>
    </p:spTree>
    <p:extLst>
      <p:ext uri="{BB962C8B-B14F-4D97-AF65-F5344CB8AC3E}">
        <p14:creationId xmlns="" xmlns:p14="http://schemas.microsoft.com/office/powerpoint/2010/main" val="416266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0405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da-DK" dirty="0" err="1" smtClean="0"/>
              <a:t>Folkeskolen.dk</a:t>
            </a:r>
            <a:r>
              <a:rPr lang="da-DK" dirty="0" smtClean="0"/>
              <a:t>  </a:t>
            </a:r>
            <a:endParaRPr lang="da-DK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2736"/>
            <a:ext cx="410445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908720"/>
            <a:ext cx="5362575" cy="260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3933056"/>
            <a:ext cx="416242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5661248"/>
            <a:ext cx="51435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5085184"/>
            <a:ext cx="3813810" cy="1540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De fem benspænd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 fontScale="85000" lnSpcReduction="20000"/>
          </a:bodyPr>
          <a:lstStyle/>
          <a:p>
            <a:r>
              <a:rPr lang="da-DK" dirty="0" smtClean="0"/>
              <a:t>Hvordan understøttes pædagogisk praksis?</a:t>
            </a:r>
          </a:p>
          <a:p>
            <a:endParaRPr lang="da-DK" dirty="0" smtClean="0"/>
          </a:p>
          <a:p>
            <a:r>
              <a:rPr lang="da-DK" dirty="0" smtClean="0"/>
              <a:t>Hvordan udfordres den pædagogiske dagsorden?</a:t>
            </a:r>
          </a:p>
          <a:p>
            <a:endParaRPr lang="da-DK" dirty="0" smtClean="0"/>
          </a:p>
          <a:p>
            <a:r>
              <a:rPr lang="da-DK" dirty="0" smtClean="0"/>
              <a:t>Hvordan udfordres </a:t>
            </a:r>
            <a:r>
              <a:rPr lang="da-DK" dirty="0" err="1" smtClean="0"/>
              <a:t>fagforståelsen</a:t>
            </a:r>
            <a:r>
              <a:rPr lang="da-DK" dirty="0" smtClean="0"/>
              <a:t>?</a:t>
            </a:r>
          </a:p>
          <a:p>
            <a:pPr>
              <a:buNone/>
            </a:pPr>
            <a:endParaRPr lang="da-DK" dirty="0" smtClean="0"/>
          </a:p>
          <a:p>
            <a:r>
              <a:rPr lang="da-DK" dirty="0" smtClean="0"/>
              <a:t>Hvordan udvikles nye måder at lære på?</a:t>
            </a:r>
          </a:p>
          <a:p>
            <a:endParaRPr lang="da-DK" dirty="0" smtClean="0"/>
          </a:p>
          <a:p>
            <a:r>
              <a:rPr lang="da-DK" dirty="0" smtClean="0"/>
              <a:t>Hvordan udvikles arbejdet med digitale ressourcer og læremidler?</a:t>
            </a:r>
          </a:p>
          <a:p>
            <a:endParaRPr lang="da-DK" dirty="0" smtClean="0"/>
          </a:p>
          <a:p>
            <a:endParaRPr lang="da-DK" dirty="0" smtClean="0"/>
          </a:p>
          <a:p>
            <a:endParaRPr lang="da-DK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mediestig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764704"/>
            <a:ext cx="6984776" cy="581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frundet rektangel 15"/>
          <p:cNvSpPr/>
          <p:nvPr/>
        </p:nvSpPr>
        <p:spPr>
          <a:xfrm>
            <a:off x="1331913" y="692696"/>
            <a:ext cx="792162" cy="640819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U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N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G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E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S</a:t>
            </a:r>
          </a:p>
          <a:p>
            <a:pPr algn="ctr">
              <a:defRPr/>
            </a:pPr>
            <a:endParaRPr lang="da-DK" sz="2400" b="1" dirty="0" smtClean="0">
              <a:solidFill>
                <a:schemeClr val="tx1"/>
              </a:solidFill>
              <a:latin typeface="Bradley Hand ITC" pitchFamily="66" charset="0"/>
            </a:endParaRP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M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E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D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I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E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B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R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U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G</a:t>
            </a:r>
          </a:p>
        </p:txBody>
      </p:sp>
      <p:sp>
        <p:nvSpPr>
          <p:cNvPr id="17" name="Afrundet rektangel 16"/>
          <p:cNvSpPr/>
          <p:nvPr/>
        </p:nvSpPr>
        <p:spPr>
          <a:xfrm>
            <a:off x="6948488" y="260648"/>
            <a:ext cx="792162" cy="65973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U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D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D</a:t>
            </a:r>
            <a:endParaRPr lang="da-DK" sz="2400" b="1" dirty="0">
              <a:solidFill>
                <a:schemeClr val="tx1"/>
              </a:solidFill>
              <a:latin typeface="Bradley Hand ITC" pitchFamily="66" charset="0"/>
            </a:endParaRP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A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N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N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E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L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S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E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R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N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da-DK" dirty="0" smtClean="0"/>
              <a:t>Det mediepædagogiske projekt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da-DK" dirty="0" smtClean="0"/>
          </a:p>
          <a:p>
            <a:r>
              <a:rPr lang="da-DK" dirty="0" smtClean="0"/>
              <a:t>Undervisningens </a:t>
            </a:r>
            <a:r>
              <a:rPr lang="da-DK" dirty="0" err="1" smtClean="0"/>
              <a:t>medialisering</a:t>
            </a:r>
            <a:r>
              <a:rPr lang="da-DK" dirty="0" smtClean="0"/>
              <a:t>: mediepædagogik </a:t>
            </a:r>
            <a:r>
              <a:rPr lang="da-DK" b="1" i="1" dirty="0" smtClean="0"/>
              <a:t>og</a:t>
            </a:r>
            <a:r>
              <a:rPr lang="da-DK" dirty="0" smtClean="0"/>
              <a:t>  didaktik</a:t>
            </a:r>
          </a:p>
          <a:p>
            <a:endParaRPr lang="da-DK" dirty="0" smtClean="0"/>
          </a:p>
          <a:p>
            <a:r>
              <a:rPr lang="da-DK" dirty="0" smtClean="0"/>
              <a:t>Multimodal læring og didaktisk design: Fokus på  semiotiske ressourcer; tegnsystemer samt analoge og digitale medier</a:t>
            </a:r>
          </a:p>
          <a:p>
            <a:endParaRPr lang="da-DK" dirty="0" smtClean="0"/>
          </a:p>
          <a:p>
            <a:r>
              <a:rPr lang="da-DK" dirty="0" smtClean="0"/>
              <a:t>Det mediepædagogisk håndværk</a:t>
            </a:r>
          </a:p>
          <a:p>
            <a:endParaRPr lang="da-DK" dirty="0" smtClean="0"/>
          </a:p>
          <a:p>
            <a:r>
              <a:rPr lang="da-DK" dirty="0" smtClean="0"/>
              <a:t>Ressourcer og læremidler</a:t>
            </a:r>
          </a:p>
          <a:p>
            <a:endParaRPr lang="da-DK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da-DK" b="1" dirty="0" smtClean="0"/>
              <a:t>Ny didaktisk platform</a:t>
            </a:r>
            <a:endParaRPr lang="da-DK" b="1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 dirty="0" smtClean="0"/>
          </a:p>
          <a:p>
            <a:r>
              <a:rPr lang="da-DK" dirty="0" smtClean="0"/>
              <a:t>FRA: et </a:t>
            </a:r>
            <a:r>
              <a:rPr lang="da-DK" i="1" dirty="0"/>
              <a:t>snævert</a:t>
            </a:r>
            <a:r>
              <a:rPr lang="da-DK" dirty="0"/>
              <a:t> didaktikbegreb   </a:t>
            </a:r>
            <a:r>
              <a:rPr lang="da-DK" dirty="0">
                <a:sym typeface="Wingdings"/>
              </a:rPr>
              <a:t></a:t>
            </a:r>
            <a:r>
              <a:rPr lang="da-DK" dirty="0"/>
              <a:t>   (med en fokus på) mål og </a:t>
            </a:r>
            <a:r>
              <a:rPr lang="da-DK" dirty="0" smtClean="0"/>
              <a:t>midler</a:t>
            </a:r>
          </a:p>
          <a:p>
            <a:pPr>
              <a:buNone/>
            </a:pPr>
            <a:endParaRPr lang="da-DK" dirty="0" smtClean="0"/>
          </a:p>
          <a:p>
            <a:r>
              <a:rPr lang="da-DK" dirty="0" smtClean="0"/>
              <a:t>TIL : et </a:t>
            </a:r>
            <a:r>
              <a:rPr lang="da-DK" i="1" dirty="0"/>
              <a:t>udvidet</a:t>
            </a:r>
            <a:r>
              <a:rPr lang="da-DK" dirty="0"/>
              <a:t> didaktikbegreb   </a:t>
            </a:r>
            <a:r>
              <a:rPr lang="da-DK" dirty="0">
                <a:sym typeface="Wingdings"/>
              </a:rPr>
              <a:t></a:t>
            </a:r>
            <a:r>
              <a:rPr lang="da-DK" dirty="0"/>
              <a:t>   (med en fokus på) undervisning og læreprocesser</a:t>
            </a:r>
          </a:p>
          <a:p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 noChangeArrowheads="1"/>
          </p:cNvSpPr>
          <p:nvPr>
            <p:ph type="title"/>
          </p:nvPr>
        </p:nvSpPr>
        <p:spPr>
          <a:xfrm>
            <a:off x="456531" y="274588"/>
            <a:ext cx="8229823" cy="1143000"/>
          </a:xfrm>
        </p:spPr>
        <p:txBody>
          <a:bodyPr lIns="88896" tIns="50798" rIns="88896" bIns="50798"/>
          <a:lstStyle/>
          <a:p>
            <a:pPr defTabSz="914145"/>
            <a:r>
              <a:rPr lang="da-DK" b="1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Udviklingsperspektiv</a:t>
            </a:r>
            <a:endParaRPr lang="da-DK" dirty="0" smtClean="0"/>
          </a:p>
        </p:txBody>
      </p:sp>
      <p:graphicFrame>
        <p:nvGraphicFramePr>
          <p:cNvPr id="18434" name="Group 2"/>
          <p:cNvGraphicFramePr>
            <a:graphicFrameLocks noGrp="1"/>
          </p:cNvGraphicFramePr>
          <p:nvPr/>
        </p:nvGraphicFramePr>
        <p:xfrm>
          <a:off x="539131" y="1628552"/>
          <a:ext cx="7488659" cy="4625712"/>
        </p:xfrm>
        <a:graphic>
          <a:graphicData uri="http://schemas.openxmlformats.org/drawingml/2006/table">
            <a:tbl>
              <a:tblPr/>
              <a:tblGrid>
                <a:gridCol w="2495848"/>
                <a:gridCol w="3558480"/>
                <a:gridCol w="1434331"/>
              </a:tblGrid>
              <a:tr h="625078">
                <a:tc>
                  <a:txBody>
                    <a:bodyPr/>
                    <a:lstStyle/>
                    <a:p>
                      <a:pPr marL="0" marR="0" lvl="0" indent="0" algn="ctr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Vidensformer</a:t>
                      </a:r>
                      <a:endParaRPr kumimoji="0" lang="da-DK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elvetica" charset="0"/>
                        <a:ea typeface="Helvetica" charset="0"/>
                        <a:cs typeface="Helvetica" charset="0"/>
                        <a:sym typeface="Helvetica" charset="0"/>
                      </a:endParaRPr>
                    </a:p>
                  </a:txBody>
                  <a:tcPr marL="44648" marR="44648" marT="44648" marB="44648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Pædagogisk iscenesættelse</a:t>
                      </a:r>
                      <a:endParaRPr kumimoji="0" lang="da-DK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elvetica" charset="0"/>
                        <a:ea typeface="Helvetica" charset="0"/>
                        <a:cs typeface="Helvetica" charset="0"/>
                        <a:sym typeface="Helvetica" charset="0"/>
                      </a:endParaRPr>
                    </a:p>
                  </a:txBody>
                  <a:tcPr marL="44648" marR="44648" marT="44648" marB="44648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Praksisfokus</a:t>
                      </a:r>
                      <a:endParaRPr kumimoji="0" lang="da-DK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elvetica" charset="0"/>
                        <a:ea typeface="Helvetica" charset="0"/>
                        <a:cs typeface="Helvetica" charset="0"/>
                        <a:sym typeface="Helvetica" charset="0"/>
                      </a:endParaRPr>
                    </a:p>
                  </a:txBody>
                  <a:tcPr marL="44648" marR="44648" marT="44648" marB="44648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796528">
                <a:tc>
                  <a:txBody>
                    <a:bodyPr/>
                    <a:lstStyle/>
                    <a:p>
                      <a:pPr marL="342900" marR="0" lvl="0" indent="-34290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1. ordensviden:</a:t>
                      </a:r>
                      <a:endParaRPr kumimoji="0" lang="da-DK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elvetica" charset="0"/>
                        <a:ea typeface="Helvetica" charset="0"/>
                        <a:cs typeface="Helvetica" charset="0"/>
                        <a:sym typeface="Helvetica" charset="0"/>
                      </a:endParaRPr>
                    </a:p>
                    <a:p>
                      <a:pPr marL="342900" marR="0" lvl="0" indent="-34290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Digitale medier som </a:t>
                      </a:r>
                      <a:r>
                        <a:rPr kumimoji="0" lang="da-DK" sz="15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supplement</a:t>
                      </a:r>
                      <a:endParaRPr kumimoji="0" lang="da-DK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elvetica" charset="0"/>
                        <a:ea typeface="Helvetica" charset="0"/>
                        <a:cs typeface="Helvetica" charset="0"/>
                        <a:sym typeface="Helvetica" charset="0"/>
                      </a:endParaRPr>
                    </a:p>
                  </a:txBody>
                  <a:tcPr marL="44648" marR="44648" marT="44648" marB="44648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Håndtering af software og hardware, (kontekstfjerne) </a:t>
                      </a:r>
                      <a:r>
                        <a:rPr kumimoji="0" lang="da-DK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kurser</a:t>
                      </a:r>
                      <a:endParaRPr kumimoji="0" lang="da-DK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elvetica" charset="0"/>
                        <a:ea typeface="Helvetica" charset="0"/>
                        <a:cs typeface="Helvetica" charset="0"/>
                        <a:sym typeface="Helvetica" charset="0"/>
                      </a:endParaRPr>
                    </a:p>
                  </a:txBody>
                  <a:tcPr marL="44648" marR="44648" marT="44648" marB="44648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sz="15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Kvalifikationer</a:t>
                      </a:r>
                      <a:endParaRPr kumimoji="0" lang="da-DK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elvetica" charset="0"/>
                        <a:ea typeface="Helvetica" charset="0"/>
                        <a:cs typeface="Helvetica" charset="0"/>
                        <a:sym typeface="Helvetica" charset="0"/>
                      </a:endParaRPr>
                    </a:p>
                  </a:txBody>
                  <a:tcPr marL="44648" marR="44648" marT="44648" marB="44648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</a:tr>
              <a:tr h="1154162">
                <a:tc>
                  <a:txBody>
                    <a:bodyPr/>
                    <a:lstStyle/>
                    <a:p>
                      <a:pPr marL="342900" marR="0" lvl="0" indent="-34290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2.  ordensviden:</a:t>
                      </a:r>
                      <a:endParaRPr kumimoji="0" lang="da-DK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elvetica" charset="0"/>
                        <a:ea typeface="Helvetica" charset="0"/>
                        <a:cs typeface="Helvetica" charset="0"/>
                        <a:sym typeface="Helvetica" charset="0"/>
                      </a:endParaRPr>
                    </a:p>
                    <a:p>
                      <a:pPr marL="342900" marR="0" lvl="0" indent="-34290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Digitale medier som </a:t>
                      </a:r>
                      <a:r>
                        <a:rPr kumimoji="0" lang="da-DK" sz="15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integration</a:t>
                      </a:r>
                      <a:endParaRPr kumimoji="0" lang="da-DK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elvetica" charset="0"/>
                        <a:ea typeface="Helvetica" charset="0"/>
                        <a:cs typeface="Helvetica" charset="0"/>
                        <a:sym typeface="Helvetica" charset="0"/>
                      </a:endParaRPr>
                    </a:p>
                  </a:txBody>
                  <a:tcPr marL="44648" marR="44648" marT="44648" marB="44648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Erfaringer med medier i en undervisningskontekst, </a:t>
                      </a:r>
                      <a:r>
                        <a:rPr kumimoji="0" lang="da-DK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understøttelse af pædagogisk praksis</a:t>
                      </a:r>
                      <a:endParaRPr kumimoji="0" lang="da-DK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elvetica" charset="0"/>
                        <a:ea typeface="Helvetica" charset="0"/>
                        <a:cs typeface="Helvetica" charset="0"/>
                        <a:sym typeface="Helvetica" charset="0"/>
                      </a:endParaRPr>
                    </a:p>
                  </a:txBody>
                  <a:tcPr marL="44648" marR="44648" marT="44648" marB="44648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sz="15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Kompetencer</a:t>
                      </a:r>
                      <a:endParaRPr kumimoji="0" lang="da-DK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elvetica" charset="0"/>
                        <a:ea typeface="Helvetica" charset="0"/>
                        <a:cs typeface="Helvetica" charset="0"/>
                        <a:sym typeface="Helvetica" charset="0"/>
                      </a:endParaRPr>
                    </a:p>
                  </a:txBody>
                  <a:tcPr marL="44648" marR="44648" marT="44648" marB="44648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</a:tr>
              <a:tr h="1268016">
                <a:tc>
                  <a:txBody>
                    <a:bodyPr/>
                    <a:lstStyle/>
                    <a:p>
                      <a:pPr marL="342900" marR="0" lvl="0" indent="-34290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3. ordensviden:</a:t>
                      </a:r>
                      <a:endParaRPr kumimoji="0" lang="da-DK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elvetica" charset="0"/>
                        <a:ea typeface="Helvetica" charset="0"/>
                        <a:cs typeface="Helvetica" charset="0"/>
                        <a:sym typeface="Helvetica" charset="0"/>
                      </a:endParaRPr>
                    </a:p>
                    <a:p>
                      <a:pPr marL="342900" marR="0" lvl="0" indent="-34290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Digitale medier som </a:t>
                      </a:r>
                      <a:r>
                        <a:rPr kumimoji="0" lang="da-DK" sz="15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udfordring</a:t>
                      </a:r>
                      <a:endParaRPr kumimoji="0" lang="da-DK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elvetica" charset="0"/>
                        <a:ea typeface="Helvetica" charset="0"/>
                        <a:cs typeface="Helvetica" charset="0"/>
                        <a:sym typeface="Helvetica" charset="0"/>
                      </a:endParaRPr>
                    </a:p>
                  </a:txBody>
                  <a:tcPr marL="44648" marR="44648" marT="44648" marB="44648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Fag og fagligt indhold planlægges, gennemføres og evalueres på nye måder, </a:t>
                      </a:r>
                      <a:r>
                        <a:rPr kumimoji="0" lang="da-DK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udfordring af</a:t>
                      </a:r>
                      <a:r>
                        <a:rPr kumimoji="0" lang="da-DK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 </a:t>
                      </a:r>
                      <a:r>
                        <a:rPr kumimoji="0" lang="da-DK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mediepædagogisk og didaktisk praksis</a:t>
                      </a:r>
                      <a:endParaRPr kumimoji="0" lang="da-DK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elvetica" charset="0"/>
                        <a:ea typeface="Helvetica" charset="0"/>
                        <a:cs typeface="Helvetica" charset="0"/>
                        <a:sym typeface="Helvetica" charset="0"/>
                      </a:endParaRPr>
                    </a:p>
                  </a:txBody>
                  <a:tcPr marL="44648" marR="44648" marT="44648" marB="44648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sz="15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Eksperimenter</a:t>
                      </a:r>
                      <a:endParaRPr kumimoji="0" lang="da-DK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elvetica" charset="0"/>
                        <a:ea typeface="Helvetica" charset="0"/>
                        <a:cs typeface="Helvetica" charset="0"/>
                        <a:sym typeface="Helvetica" charset="0"/>
                      </a:endParaRPr>
                    </a:p>
                  </a:txBody>
                  <a:tcPr marL="44648" marR="44648" marT="44648" marB="44648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</a:tr>
              <a:tr h="769070">
                <a:tc>
                  <a:txBody>
                    <a:bodyPr/>
                    <a:lstStyle/>
                    <a:p>
                      <a:pPr marL="342900" marR="0" lvl="0" indent="-34290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4. ordensviden:</a:t>
                      </a:r>
                      <a:endParaRPr kumimoji="0" lang="da-DK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elvetica" charset="0"/>
                        <a:ea typeface="Helvetica" charset="0"/>
                        <a:cs typeface="Helvetica" charset="0"/>
                        <a:sym typeface="Helvetica" charset="0"/>
                      </a:endParaRPr>
                    </a:p>
                    <a:p>
                      <a:pPr marL="342900" marR="0" lvl="0" indent="-34290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Digitale medier som </a:t>
                      </a:r>
                      <a:r>
                        <a:rPr kumimoji="0" lang="da-DK" sz="15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kultur</a:t>
                      </a:r>
                      <a:endParaRPr kumimoji="0" lang="da-DK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elvetica" charset="0"/>
                        <a:ea typeface="Helvetica" charset="0"/>
                        <a:cs typeface="Helvetica" charset="0"/>
                        <a:sym typeface="Helvetica" charset="0"/>
                      </a:endParaRPr>
                    </a:p>
                  </a:txBody>
                  <a:tcPr marL="44648" marR="44648" marT="44648" marB="44648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Samfundets og undervisningens medialisering, </a:t>
                      </a:r>
                      <a:r>
                        <a:rPr kumimoji="0" lang="da-DK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hverdagskultur</a:t>
                      </a:r>
                      <a:endParaRPr kumimoji="0" lang="da-DK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elvetica" charset="0"/>
                        <a:ea typeface="Helvetica" charset="0"/>
                        <a:cs typeface="Helvetica" charset="0"/>
                        <a:sym typeface="Helvetica" charset="0"/>
                      </a:endParaRPr>
                    </a:p>
                  </a:txBody>
                  <a:tcPr marL="44648" marR="44648" marT="44648" marB="44648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sz="15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" charset="0"/>
                          <a:ea typeface="Helvetica" charset="0"/>
                          <a:cs typeface="Helvetica" charset="0"/>
                          <a:sym typeface="Helvetica" charset="0"/>
                        </a:rPr>
                        <a:t>Kultur</a:t>
                      </a:r>
                      <a:endParaRPr kumimoji="0" lang="da-DK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elvetica Light" charset="0"/>
                        <a:ea typeface="Helvetica Light" charset="0"/>
                        <a:cs typeface="Helvetica Light" charset="0"/>
                        <a:sym typeface="Helvetica Light" charset="0"/>
                      </a:endParaRPr>
                    </a:p>
                  </a:txBody>
                  <a:tcPr marL="44648" marR="44648" marT="44648" marB="44648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e 6"/>
          <p:cNvGrpSpPr>
            <a:grpSpLocks/>
          </p:cNvGrpSpPr>
          <p:nvPr/>
        </p:nvGrpSpPr>
        <p:grpSpPr bwMode="auto">
          <a:xfrm>
            <a:off x="5508625" y="5300663"/>
            <a:ext cx="2641600" cy="735012"/>
            <a:chOff x="3454400" y="3329481"/>
            <a:chExt cx="2641600" cy="734518"/>
          </a:xfrm>
        </p:grpSpPr>
        <p:sp>
          <p:nvSpPr>
            <p:cNvPr id="8" name="Afrundet rektangel 7"/>
            <p:cNvSpPr/>
            <p:nvPr/>
          </p:nvSpPr>
          <p:spPr>
            <a:xfrm>
              <a:off x="3454400" y="3329481"/>
              <a:ext cx="2641600" cy="734518"/>
            </a:xfrm>
            <a:prstGeom prst="round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Afrundet rektangel 4"/>
            <p:cNvSpPr/>
            <p:nvPr/>
          </p:nvSpPr>
          <p:spPr>
            <a:xfrm>
              <a:off x="3490913" y="3365968"/>
              <a:ext cx="2568575" cy="6615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80010" tIns="80010" rIns="80010" bIns="80010" spcCol="1270" anchor="ctr"/>
            <a:lstStyle/>
            <a:p>
              <a:pPr algn="ctr"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da-DK" sz="2100" b="1" dirty="0" smtClean="0"/>
                <a:t>Mediedidaktik</a:t>
              </a:r>
              <a:endParaRPr lang="da-DK" sz="2100" b="1" dirty="0"/>
            </a:p>
          </p:txBody>
        </p:sp>
      </p:grpSp>
      <p:grpSp>
        <p:nvGrpSpPr>
          <p:cNvPr id="3" name="Gruppe 9"/>
          <p:cNvGrpSpPr>
            <a:grpSpLocks/>
          </p:cNvGrpSpPr>
          <p:nvPr/>
        </p:nvGrpSpPr>
        <p:grpSpPr bwMode="auto">
          <a:xfrm>
            <a:off x="827088" y="5300663"/>
            <a:ext cx="2665412" cy="720725"/>
            <a:chOff x="-192350" y="3307153"/>
            <a:chExt cx="2892686" cy="756846"/>
          </a:xfrm>
        </p:grpSpPr>
        <p:sp>
          <p:nvSpPr>
            <p:cNvPr id="11" name="Afrundet rektangel 10"/>
            <p:cNvSpPr/>
            <p:nvPr/>
          </p:nvSpPr>
          <p:spPr>
            <a:xfrm>
              <a:off x="-192350" y="3307153"/>
              <a:ext cx="2641148" cy="756846"/>
            </a:xfrm>
            <a:prstGeom prst="round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Afrundet rektangel 4"/>
            <p:cNvSpPr/>
            <p:nvPr/>
          </p:nvSpPr>
          <p:spPr>
            <a:xfrm>
              <a:off x="133271" y="3343828"/>
              <a:ext cx="2567065" cy="6834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80010" tIns="80010" rIns="80010" bIns="80010" spcCol="1270" anchor="ctr"/>
            <a:lstStyle/>
            <a:p>
              <a:pPr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da-DK" sz="2100" b="1" dirty="0" smtClean="0"/>
            </a:p>
            <a:p>
              <a:pPr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da-DK" sz="2100" b="1" dirty="0" smtClean="0"/>
                <a:t>Mediepædagogik</a:t>
              </a:r>
            </a:p>
            <a:p>
              <a:pPr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da-DK" sz="2100" dirty="0"/>
            </a:p>
          </p:txBody>
        </p:sp>
      </p:grpSp>
      <p:grpSp>
        <p:nvGrpSpPr>
          <p:cNvPr id="4" name="Gruppe 12"/>
          <p:cNvGrpSpPr>
            <a:grpSpLocks/>
          </p:cNvGrpSpPr>
          <p:nvPr/>
        </p:nvGrpSpPr>
        <p:grpSpPr bwMode="auto">
          <a:xfrm>
            <a:off x="2987824" y="548680"/>
            <a:ext cx="2724720" cy="1008113"/>
            <a:chOff x="1463815" y="-211363"/>
            <a:chExt cx="2724977" cy="915908"/>
          </a:xfrm>
        </p:grpSpPr>
        <p:sp>
          <p:nvSpPr>
            <p:cNvPr id="14" name="Afrundet rektangel 13"/>
            <p:cNvSpPr/>
            <p:nvPr/>
          </p:nvSpPr>
          <p:spPr>
            <a:xfrm>
              <a:off x="1463815" y="0"/>
              <a:ext cx="2641849" cy="620443"/>
            </a:xfrm>
            <a:prstGeom prst="round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Afrundet rektangel 4"/>
            <p:cNvSpPr/>
            <p:nvPr/>
          </p:nvSpPr>
          <p:spPr>
            <a:xfrm>
              <a:off x="1607274" y="-211363"/>
              <a:ext cx="2581518" cy="9159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80010" tIns="80010" rIns="80010" bIns="80010" spcCol="1270" anchor="ctr"/>
            <a:lstStyle/>
            <a:p>
              <a:pPr algn="ctr"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da-DK" sz="2400" b="1" dirty="0" smtClean="0"/>
                <a:t>De sociale medier</a:t>
              </a:r>
              <a:endParaRPr lang="da-DK" sz="2400" b="1" dirty="0"/>
            </a:p>
          </p:txBody>
        </p:sp>
      </p:grpSp>
      <p:sp>
        <p:nvSpPr>
          <p:cNvPr id="18" name="Ligebenet trekant 17"/>
          <p:cNvSpPr/>
          <p:nvPr/>
        </p:nvSpPr>
        <p:spPr>
          <a:xfrm>
            <a:off x="2123728" y="1556792"/>
            <a:ext cx="4536504" cy="3600400"/>
          </a:xfrm>
          <a:prstGeom prst="triangle">
            <a:avLst/>
          </a:prstGeom>
          <a:solidFill>
            <a:schemeClr val="accent1">
              <a:alpha val="51000"/>
            </a:schemeClr>
          </a:solidFill>
          <a:ln w="25400">
            <a:solidFill>
              <a:schemeClr val="accent1">
                <a:shade val="50000"/>
                <a:alpha val="50000"/>
              </a:schemeClr>
            </a:solidFill>
          </a:ln>
          <a:scene3d>
            <a:camera prst="orthographicFront"/>
            <a:lightRig rig="threePt" dir="t"/>
          </a:scene3d>
          <a:sp3d extrusionH="1016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da-DK" sz="2000" b="1" dirty="0" smtClean="0">
                <a:solidFill>
                  <a:schemeClr val="tx1"/>
                </a:solidFill>
              </a:rPr>
              <a:t>Undervisningens </a:t>
            </a:r>
            <a:r>
              <a:rPr lang="da-DK" sz="2000" b="1" dirty="0" err="1" smtClean="0">
                <a:solidFill>
                  <a:schemeClr val="tx1"/>
                </a:solidFill>
              </a:rPr>
              <a:t>medialisering</a:t>
            </a:r>
            <a:endParaRPr lang="da-DK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e 6"/>
          <p:cNvGrpSpPr>
            <a:grpSpLocks/>
          </p:cNvGrpSpPr>
          <p:nvPr/>
        </p:nvGrpSpPr>
        <p:grpSpPr bwMode="auto">
          <a:xfrm>
            <a:off x="5508625" y="5300663"/>
            <a:ext cx="2641600" cy="735012"/>
            <a:chOff x="3454400" y="3329481"/>
            <a:chExt cx="2641600" cy="734518"/>
          </a:xfrm>
        </p:grpSpPr>
        <p:sp>
          <p:nvSpPr>
            <p:cNvPr id="8" name="Afrundet rektangel 7"/>
            <p:cNvSpPr/>
            <p:nvPr/>
          </p:nvSpPr>
          <p:spPr>
            <a:xfrm>
              <a:off x="3454400" y="3329481"/>
              <a:ext cx="2641600" cy="734518"/>
            </a:xfrm>
            <a:prstGeom prst="round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Afrundet rektangel 4"/>
            <p:cNvSpPr/>
            <p:nvPr/>
          </p:nvSpPr>
          <p:spPr>
            <a:xfrm>
              <a:off x="3490913" y="3365968"/>
              <a:ext cx="2568575" cy="6615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80010" tIns="80010" rIns="80010" bIns="80010" spcCol="1270" anchor="ctr"/>
            <a:lstStyle/>
            <a:p>
              <a:pPr algn="ctr"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da-DK" sz="2100" b="1" dirty="0"/>
                <a:t>Mediedidaktik</a:t>
              </a:r>
            </a:p>
          </p:txBody>
        </p:sp>
      </p:grpSp>
      <p:grpSp>
        <p:nvGrpSpPr>
          <p:cNvPr id="3" name="Gruppe 9"/>
          <p:cNvGrpSpPr>
            <a:grpSpLocks/>
          </p:cNvGrpSpPr>
          <p:nvPr/>
        </p:nvGrpSpPr>
        <p:grpSpPr bwMode="auto">
          <a:xfrm>
            <a:off x="827088" y="5300663"/>
            <a:ext cx="2665412" cy="720725"/>
            <a:chOff x="-192350" y="3307153"/>
            <a:chExt cx="2892686" cy="756846"/>
          </a:xfrm>
        </p:grpSpPr>
        <p:sp>
          <p:nvSpPr>
            <p:cNvPr id="11" name="Afrundet rektangel 10"/>
            <p:cNvSpPr/>
            <p:nvPr/>
          </p:nvSpPr>
          <p:spPr>
            <a:xfrm>
              <a:off x="-192350" y="3307153"/>
              <a:ext cx="2641148" cy="756846"/>
            </a:xfrm>
            <a:prstGeom prst="round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Afrundet rektangel 4"/>
            <p:cNvSpPr/>
            <p:nvPr/>
          </p:nvSpPr>
          <p:spPr>
            <a:xfrm>
              <a:off x="133271" y="3343828"/>
              <a:ext cx="2567065" cy="6834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80010" tIns="80010" rIns="80010" bIns="80010" spcCol="1270" anchor="ctr"/>
            <a:lstStyle/>
            <a:p>
              <a:pPr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da-DK" sz="2100" dirty="0"/>
                <a:t>Fagdidaktik</a:t>
              </a:r>
            </a:p>
          </p:txBody>
        </p:sp>
      </p:grpSp>
      <p:grpSp>
        <p:nvGrpSpPr>
          <p:cNvPr id="4" name="Gruppe 12"/>
          <p:cNvGrpSpPr>
            <a:grpSpLocks/>
          </p:cNvGrpSpPr>
          <p:nvPr/>
        </p:nvGrpSpPr>
        <p:grpSpPr bwMode="auto">
          <a:xfrm>
            <a:off x="3132138" y="836613"/>
            <a:ext cx="2652712" cy="704850"/>
            <a:chOff x="1535830" y="0"/>
            <a:chExt cx="2652962" cy="704544"/>
          </a:xfrm>
        </p:grpSpPr>
        <p:sp>
          <p:nvSpPr>
            <p:cNvPr id="14" name="Afrundet rektangel 13"/>
            <p:cNvSpPr/>
            <p:nvPr/>
          </p:nvSpPr>
          <p:spPr>
            <a:xfrm>
              <a:off x="1535830" y="0"/>
              <a:ext cx="2641849" cy="620443"/>
            </a:xfrm>
            <a:prstGeom prst="round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Afrundet rektangel 4"/>
            <p:cNvSpPr/>
            <p:nvPr/>
          </p:nvSpPr>
          <p:spPr>
            <a:xfrm>
              <a:off x="1607274" y="144399"/>
              <a:ext cx="2581518" cy="5601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80010" tIns="80010" rIns="80010" bIns="80010" spcCol="1270" anchor="ctr"/>
            <a:lstStyle/>
            <a:p>
              <a:pPr algn="ctr"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da-DK" sz="2100" dirty="0"/>
                <a:t>Almen</a:t>
              </a:r>
              <a:r>
                <a:rPr lang="da-DK" sz="2100" b="1" dirty="0"/>
                <a:t> </a:t>
              </a:r>
              <a:r>
                <a:rPr lang="da-DK" sz="2100" dirty="0"/>
                <a:t>didaktik</a:t>
              </a:r>
            </a:p>
          </p:txBody>
        </p:sp>
      </p:grpSp>
      <p:sp>
        <p:nvSpPr>
          <p:cNvPr id="18" name="Ligebenet trekant 17"/>
          <p:cNvSpPr/>
          <p:nvPr/>
        </p:nvSpPr>
        <p:spPr>
          <a:xfrm>
            <a:off x="2124075" y="1557338"/>
            <a:ext cx="4535488" cy="360045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a-DK"/>
          </a:p>
        </p:txBody>
      </p:sp>
      <p:cxnSp>
        <p:nvCxnSpPr>
          <p:cNvPr id="22" name="Lige pilforbindelse 21"/>
          <p:cNvCxnSpPr>
            <a:stCxn id="18" idx="4"/>
            <a:endCxn id="18" idx="1"/>
          </p:cNvCxnSpPr>
          <p:nvPr/>
        </p:nvCxnSpPr>
        <p:spPr>
          <a:xfrm flipH="1" flipV="1">
            <a:off x="3257550" y="3357563"/>
            <a:ext cx="3402013" cy="1800225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296</Words>
  <Application>Microsoft Office PowerPoint</Application>
  <PresentationFormat>Skærmshow (4:3)</PresentationFormat>
  <Paragraphs>102</Paragraphs>
  <Slides>11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11</vt:i4>
      </vt:variant>
    </vt:vector>
  </HeadingPairs>
  <TitlesOfParts>
    <vt:vector size="12" baseType="lpstr">
      <vt:lpstr>Kontortema</vt:lpstr>
      <vt:lpstr>Unge og undervisningens medialisering </vt:lpstr>
      <vt:lpstr>Folkeskolen.dk  </vt:lpstr>
      <vt:lpstr>De fem benspænd</vt:lpstr>
      <vt:lpstr>Dias nummer 4</vt:lpstr>
      <vt:lpstr>Det mediepædagogiske projekt</vt:lpstr>
      <vt:lpstr>Ny didaktisk platform</vt:lpstr>
      <vt:lpstr>Udviklingsperspektiv</vt:lpstr>
      <vt:lpstr>Dias nummer 8</vt:lpstr>
      <vt:lpstr>Dias nummer 9</vt:lpstr>
      <vt:lpstr>Dias nummer 10</vt:lpstr>
      <vt:lpstr>Spørgsmål</vt:lpstr>
    </vt:vector>
  </TitlesOfParts>
  <Company>UCC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Undervisningens medialisering</dc:title>
  <dc:creator>CVU København &amp; Nordsjælland</dc:creator>
  <cp:lastModifiedBy>CVU København &amp; Nordsjælland</cp:lastModifiedBy>
  <cp:revision>17</cp:revision>
  <dcterms:created xsi:type="dcterms:W3CDTF">2012-01-24T17:06:37Z</dcterms:created>
  <dcterms:modified xsi:type="dcterms:W3CDTF">2012-04-24T13:52:43Z</dcterms:modified>
</cp:coreProperties>
</file>